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70" r:id="rId3"/>
    <p:sldId id="256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72" r:id="rId18"/>
    <p:sldId id="271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98979D"/>
    <a:srgbClr val="002060"/>
    <a:srgbClr val="DCC272"/>
    <a:srgbClr val="FF7575"/>
    <a:srgbClr val="FF2121"/>
    <a:srgbClr val="FF6969"/>
    <a:srgbClr val="FF0000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8CB26-96C9-40B3-884C-E05B75FD82F9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4F8BC-E496-402B-9C00-1031C72D5D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69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77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</a:t>
            </a:r>
            <a:r>
              <a:rPr lang="fr-FR" baseline="0" dirty="0" smtClean="0"/>
              <a:t> avez des exemples ?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19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70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155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776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04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36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612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033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018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8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138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61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59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82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062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26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1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81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50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8BC-E496-402B-9C00-1031C72D5DA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46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F7115-D04A-48AE-8892-A3C815D8CCC5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93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1E71-F069-46A0-8DB4-92FBE1384CBE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6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6649-805A-4A06-A05B-0FE08D4FD6A7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8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F020-75BE-439F-8FEB-1CED74FCB049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6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0E468-8F11-4F25-A057-41424526ECFA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1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0E9-9E3A-4FA7-8CAC-E3BC0DD6606E}" type="datetime1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9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ECC9-436D-4E26-83F0-194BC0DB3B89}" type="datetime1">
              <a:rPr lang="fr-FR" smtClean="0"/>
              <a:t>01/02/2022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9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BAA6-E507-4E1C-97CE-520C2A13E1AE}" type="datetime1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0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24FB-99C1-4915-A570-0029EAEFE8B5}" type="datetime1">
              <a:rPr lang="fr-FR" smtClean="0"/>
              <a:t>01/02/2022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435F-64DB-426B-BCEC-F4655103F0BA}" type="datetime1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23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A992A-FB38-4A7B-9687-EB8F1F842CDE}" type="datetime1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70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14715-21BF-4F74-B7FF-E86EBE7D84FF}" type="datetime1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7520-75FA-421F-9AC7-CB7504B4F5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pandas.pydata.org/docs/reference/api/pandas.DataFrame.html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fram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ndas.pydata.org/Pandas_Cheat_Sheet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80" y="4462800"/>
            <a:ext cx="3514725" cy="1295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84" y="4087127"/>
            <a:ext cx="3764130" cy="2046746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2166613"/>
            <a:ext cx="121920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algn="ctr"/>
            <a:r>
              <a:rPr lang="fr-FR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fr-FR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endParaRPr lang="fr-FR" sz="28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899999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899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2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10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 vs ML vs DL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54" y="1689585"/>
            <a:ext cx="4343927" cy="434392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98408" y="1874251"/>
            <a:ext cx="649569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002060"/>
                </a:solidFill>
              </a:rPr>
              <a:t>Intelligence Artificielle: </a:t>
            </a:r>
            <a:r>
              <a:rPr lang="fr-FR" sz="2000" dirty="0">
                <a:solidFill>
                  <a:srgbClr val="002060"/>
                </a:solidFill>
              </a:rPr>
              <a:t>ensemble de théories et de </a:t>
            </a:r>
            <a:r>
              <a:rPr lang="fr-FR" sz="2000" dirty="0" smtClean="0">
                <a:solidFill>
                  <a:srgbClr val="002060"/>
                </a:solidFill>
              </a:rPr>
              <a:t>techniques mathématiques </a:t>
            </a:r>
            <a:r>
              <a:rPr lang="fr-FR" sz="2000" dirty="0">
                <a:solidFill>
                  <a:srgbClr val="002060"/>
                </a:solidFill>
              </a:rPr>
              <a:t>permettant à la machine de </a:t>
            </a:r>
            <a:r>
              <a:rPr lang="fr-FR" sz="2000" dirty="0">
                <a:solidFill>
                  <a:srgbClr val="FF0000"/>
                </a:solidFill>
              </a:rPr>
              <a:t>simuler</a:t>
            </a:r>
            <a:r>
              <a:rPr lang="fr-FR" sz="2000" dirty="0">
                <a:solidFill>
                  <a:srgbClr val="002060"/>
                </a:solidFill>
              </a:rPr>
              <a:t> certains traits de l’intelligence humaine.</a:t>
            </a:r>
            <a:endParaRPr lang="fr-FR" sz="28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smtClean="0">
                <a:solidFill>
                  <a:srgbClr val="002060"/>
                </a:solidFill>
              </a:rPr>
              <a:t>Machine Learning: </a:t>
            </a:r>
            <a:r>
              <a:rPr lang="fr-FR" sz="2000" dirty="0" smtClean="0">
                <a:solidFill>
                  <a:srgbClr val="002060"/>
                </a:solidFill>
              </a:rPr>
              <a:t>domaine </a:t>
            </a:r>
            <a:r>
              <a:rPr lang="fr-FR" sz="2000" dirty="0">
                <a:solidFill>
                  <a:srgbClr val="002060"/>
                </a:solidFill>
              </a:rPr>
              <a:t>de l’IA </a:t>
            </a:r>
            <a:r>
              <a:rPr lang="fr-FR" sz="2000" dirty="0" smtClean="0">
                <a:solidFill>
                  <a:srgbClr val="002060"/>
                </a:solidFill>
              </a:rPr>
              <a:t>permettant à une machine d’apprendre à réaliser une tâche de </a:t>
            </a:r>
            <a:r>
              <a:rPr lang="fr-FR" sz="2000" dirty="0" smtClean="0">
                <a:solidFill>
                  <a:srgbClr val="FF0000"/>
                </a:solidFill>
              </a:rPr>
              <a:t>manière automatique </a:t>
            </a:r>
            <a:r>
              <a:rPr lang="fr-FR" sz="2000" dirty="0" smtClean="0">
                <a:solidFill>
                  <a:srgbClr val="002060"/>
                </a:solidFill>
              </a:rPr>
              <a:t>à </a:t>
            </a:r>
            <a:r>
              <a:rPr lang="fr-FR" sz="2000" dirty="0">
                <a:solidFill>
                  <a:srgbClr val="002060"/>
                </a:solidFill>
              </a:rPr>
              <a:t>partir </a:t>
            </a:r>
            <a:r>
              <a:rPr lang="fr-FR" sz="2000" dirty="0" smtClean="0">
                <a:solidFill>
                  <a:srgbClr val="002060"/>
                </a:solidFill>
              </a:rPr>
              <a:t>d’un ensemble de données.</a:t>
            </a:r>
            <a:endParaRPr lang="fr-FR" sz="2400" b="1" dirty="0" smtClean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b="1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err="1" smtClean="0">
                <a:solidFill>
                  <a:srgbClr val="002060"/>
                </a:solidFill>
              </a:rPr>
              <a:t>Deep</a:t>
            </a:r>
            <a:r>
              <a:rPr lang="fr-FR" sz="2400" b="1" dirty="0" smtClean="0">
                <a:solidFill>
                  <a:srgbClr val="002060"/>
                </a:solidFill>
              </a:rPr>
              <a:t> Learning: </a:t>
            </a:r>
            <a:r>
              <a:rPr lang="fr-FR" sz="2000" dirty="0" smtClean="0">
                <a:solidFill>
                  <a:srgbClr val="002060"/>
                </a:solidFill>
              </a:rPr>
              <a:t>sous domaine du ML qui utilise des </a:t>
            </a:r>
            <a:r>
              <a:rPr lang="fr-FR" sz="2000" dirty="0" smtClean="0">
                <a:solidFill>
                  <a:srgbClr val="FF0000"/>
                </a:solidFill>
              </a:rPr>
              <a:t>réseaux de neurones</a:t>
            </a:r>
            <a:r>
              <a:rPr lang="fr-FR" sz="2000" dirty="0" smtClean="0">
                <a:solidFill>
                  <a:srgbClr val="002060"/>
                </a:solidFill>
              </a:rPr>
              <a:t> pour traiter des données variées (table, son, image, vidéo).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11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7726679" y="2527540"/>
            <a:ext cx="1131571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6211" y="1869245"/>
            <a:ext cx="559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Bien définir les besoins, les enjeux, les données. Etablir un périmètre clair.</a:t>
            </a:r>
          </a:p>
        </p:txBody>
      </p:sp>
    </p:spTree>
    <p:extLst>
      <p:ext uri="{BB962C8B-B14F-4D97-AF65-F5344CB8AC3E}">
        <p14:creationId xmlns:p14="http://schemas.microsoft.com/office/powerpoint/2010/main" val="31469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12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211" y="1869245"/>
            <a:ext cx="559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S’approprier les données, les comprendre dans leur intégralité.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9400197" y="2527540"/>
            <a:ext cx="1131571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3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13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211" y="1869245"/>
            <a:ext cx="5593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S’approprier les données, les comprendre dans leur intégralité.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Préparer / Sélectionner / Nettoyer les données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9979660" y="3453016"/>
            <a:ext cx="1138705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18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211" y="1869245"/>
            <a:ext cx="5593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S’approprier les données, les comprendre dans leur intégralité.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Préparer / Sélectionner / Nettoyer les données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Développer et tester plusieurs modèles qui nous permettront de répondre aux besoins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9979660" y="4350151"/>
            <a:ext cx="1138705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6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15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211" y="1869245"/>
            <a:ext cx="5593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S’approprier les données, les comprendre dans leur intégralité.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Préparer / Sélectionner / Nettoyer les données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Développer et tester plusieurs modèles qui nous permettront de répondre aux besoins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Evaluer les modèles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8564879" y="5281473"/>
            <a:ext cx="1133475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6211" y="1869245"/>
            <a:ext cx="5593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S’approprier les données, les comprendre dans leur intégralité.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Préparer / Sélectionner / Nettoyer les données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Développer et tester plusieurs modèles qui nous permettront de répondre aux besoins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002060"/>
                </a:solidFill>
              </a:rPr>
              <a:t>Evaluer les modèles</a:t>
            </a:r>
            <a:r>
              <a:rPr lang="fr-FR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FF0000"/>
                </a:solidFill>
              </a:rPr>
              <a:t>Déployer le modèle le plus </a:t>
            </a:r>
            <a:r>
              <a:rPr lang="fr-FR" dirty="0" smtClean="0">
                <a:solidFill>
                  <a:srgbClr val="FF0000"/>
                </a:solidFill>
              </a:rPr>
              <a:t>pertinent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7072509" y="3911356"/>
            <a:ext cx="1133475" cy="388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7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17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?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Cycle de vie d’un projet de data mining: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7" t="3836" r="4235" b="3355"/>
          <a:stretch/>
        </p:blipFill>
        <p:spPr>
          <a:xfrm>
            <a:off x="6680504" y="1720207"/>
            <a:ext cx="4869481" cy="4770487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6492813" y="1476631"/>
            <a:ext cx="5299495" cy="51939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6211" y="1869245"/>
            <a:ext cx="55939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Bien définir les besoins, les enjeux, les données. Etablir un périmètre clair.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S’approprier les données, les comprendre dans leur intégralité.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Préparer / Sélectionner / Nettoyer les données.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Développer et tester plusieurs modèles qui nous permettront de répondre aux besoins.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Evaluer les modèles.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002060"/>
                </a:solidFill>
              </a:rPr>
              <a:t>Déployer le modèle le plus pertinent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Monitorer le modèle pour éviter sa dérive, la dégradation de ses performances.</a:t>
            </a:r>
          </a:p>
        </p:txBody>
      </p:sp>
    </p:spTree>
    <p:extLst>
      <p:ext uri="{BB962C8B-B14F-4D97-AF65-F5344CB8AC3E}">
        <p14:creationId xmlns:p14="http://schemas.microsoft.com/office/powerpoint/2010/main" val="42368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Résumé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5505" y="1248750"/>
            <a:ext cx="11360990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>
                <a:solidFill>
                  <a:srgbClr val="002060"/>
                </a:solidFill>
              </a:rPr>
              <a:t>Le Data Mining </a:t>
            </a:r>
            <a:r>
              <a:rPr lang="fr-FR" sz="2800" b="1" dirty="0" smtClean="0">
                <a:solidFill>
                  <a:srgbClr val="002060"/>
                </a:solidFill>
              </a:rPr>
              <a:t>permet d’</a:t>
            </a:r>
            <a:r>
              <a:rPr lang="fr-FR" sz="2800" b="1" dirty="0" smtClean="0">
                <a:solidFill>
                  <a:srgbClr val="FF0000"/>
                </a:solidFill>
              </a:rPr>
              <a:t>extraire </a:t>
            </a:r>
            <a:r>
              <a:rPr lang="fr-FR" sz="2800" b="1" dirty="0">
                <a:solidFill>
                  <a:srgbClr val="FF0000"/>
                </a:solidFill>
              </a:rPr>
              <a:t>de </a:t>
            </a:r>
            <a:r>
              <a:rPr lang="fr-FR" sz="2800" b="1" dirty="0" smtClean="0">
                <a:solidFill>
                  <a:srgbClr val="FF0000"/>
                </a:solidFill>
              </a:rPr>
              <a:t>l’information </a:t>
            </a:r>
            <a:r>
              <a:rPr lang="fr-FR" sz="2800" b="1" dirty="0" smtClean="0">
                <a:solidFill>
                  <a:srgbClr val="002060"/>
                </a:solidFill>
              </a:rPr>
              <a:t>à partir de différents types de données afin d’</a:t>
            </a:r>
            <a:r>
              <a:rPr lang="fr-FR" sz="2800" b="1" dirty="0" smtClean="0">
                <a:solidFill>
                  <a:srgbClr val="FF0000"/>
                </a:solidFill>
              </a:rPr>
              <a:t>aider à la prise de décision</a:t>
            </a:r>
            <a:r>
              <a:rPr lang="fr-FR" sz="2800" b="1" dirty="0" smtClean="0">
                <a:solidFill>
                  <a:srgbClr val="002060"/>
                </a:solidFill>
              </a:rPr>
              <a:t>. L’utilisation du Machine Learning et le </a:t>
            </a:r>
            <a:r>
              <a:rPr lang="fr-FR" sz="2800" b="1" dirty="0" err="1" smtClean="0">
                <a:solidFill>
                  <a:srgbClr val="002060"/>
                </a:solidFill>
              </a:rPr>
              <a:t>Deep</a:t>
            </a:r>
            <a:r>
              <a:rPr lang="fr-FR" sz="2800" b="1" dirty="0" smtClean="0">
                <a:solidFill>
                  <a:srgbClr val="002060"/>
                </a:solidFill>
              </a:rPr>
              <a:t> Learning va permettre de traiter ces sources variées.</a:t>
            </a:r>
          </a:p>
          <a:p>
            <a:endParaRPr lang="fr-FR" sz="2800" b="1" dirty="0">
              <a:solidFill>
                <a:srgbClr val="002060"/>
              </a:solidFill>
            </a:endParaRPr>
          </a:p>
          <a:p>
            <a:r>
              <a:rPr lang="fr-FR" sz="2800" b="1" dirty="0" smtClean="0">
                <a:solidFill>
                  <a:srgbClr val="FF0000"/>
                </a:solidFill>
              </a:rPr>
              <a:t>ATTENTION</a:t>
            </a:r>
            <a:r>
              <a:rPr lang="fr-FR" sz="2800" b="1" dirty="0" smtClean="0">
                <a:solidFill>
                  <a:srgbClr val="002060"/>
                </a:solidFill>
              </a:rPr>
              <a:t> tout de même, l’interprétation doit toujours être soumise à un </a:t>
            </a:r>
            <a:r>
              <a:rPr lang="fr-FR" sz="2800" b="1" dirty="0" smtClean="0">
                <a:solidFill>
                  <a:srgbClr val="FF0000"/>
                </a:solidFill>
              </a:rPr>
              <a:t>opérateur humain </a:t>
            </a:r>
            <a:r>
              <a:rPr lang="fr-FR" sz="2800" b="1" dirty="0" smtClean="0">
                <a:solidFill>
                  <a:srgbClr val="002060"/>
                </a:solidFill>
              </a:rPr>
              <a:t>qui prendra la </a:t>
            </a:r>
            <a:r>
              <a:rPr lang="fr-FR" sz="2800" b="1" dirty="0" smtClean="0">
                <a:solidFill>
                  <a:srgbClr val="FF0000"/>
                </a:solidFill>
              </a:rPr>
              <a:t>décision finale</a:t>
            </a:r>
            <a:r>
              <a:rPr lang="fr-FR" sz="2800" b="1" dirty="0" smtClean="0">
                <a:solidFill>
                  <a:srgbClr val="002060"/>
                </a:solidFill>
              </a:rPr>
              <a:t>.</a:t>
            </a:r>
            <a:endParaRPr lang="fr-FR" sz="2800" b="1" dirty="0" smtClean="0">
              <a:solidFill>
                <a:srgbClr val="FF0000"/>
              </a:solidFill>
            </a:endParaRPr>
          </a:p>
          <a:p>
            <a:endParaRPr lang="fr-FR" sz="2800" b="1" dirty="0" smtClean="0">
              <a:solidFill>
                <a:srgbClr val="002060"/>
              </a:solidFill>
            </a:endParaRPr>
          </a:p>
          <a:p>
            <a:r>
              <a:rPr lang="fr-FR" sz="2800" b="1" dirty="0" smtClean="0">
                <a:solidFill>
                  <a:srgbClr val="002060"/>
                </a:solidFill>
              </a:rPr>
              <a:t>Il est impératif de poser un </a:t>
            </a:r>
            <a:r>
              <a:rPr lang="fr-FR" sz="2800" b="1" dirty="0" smtClean="0">
                <a:solidFill>
                  <a:srgbClr val="FF0000"/>
                </a:solidFill>
              </a:rPr>
              <a:t>périmètre précis </a:t>
            </a:r>
            <a:r>
              <a:rPr lang="fr-FR" sz="2800" b="1" dirty="0" smtClean="0">
                <a:solidFill>
                  <a:srgbClr val="002060"/>
                </a:solidFill>
              </a:rPr>
              <a:t>avant le début d’un projet de Data Mining. Il faut </a:t>
            </a:r>
            <a:r>
              <a:rPr lang="fr-FR" sz="2800" b="1" dirty="0" smtClean="0">
                <a:solidFill>
                  <a:srgbClr val="FF0000"/>
                </a:solidFill>
              </a:rPr>
              <a:t>poser </a:t>
            </a:r>
            <a:r>
              <a:rPr lang="fr-FR" altLang="fr-FR" sz="2800" b="1" dirty="0" smtClean="0">
                <a:solidFill>
                  <a:srgbClr val="FF0000"/>
                </a:solidFill>
              </a:rPr>
              <a:t>les </a:t>
            </a:r>
            <a:r>
              <a:rPr lang="fr-FR" altLang="fr-FR" sz="2800" b="1" dirty="0">
                <a:solidFill>
                  <a:srgbClr val="FF0000"/>
                </a:solidFill>
              </a:rPr>
              <a:t>bonnes questions </a:t>
            </a:r>
            <a:r>
              <a:rPr lang="fr-FR" altLang="fr-FR" sz="2800" b="1" dirty="0">
                <a:solidFill>
                  <a:srgbClr val="002060"/>
                </a:solidFill>
              </a:rPr>
              <a:t>pour répondre à un </a:t>
            </a:r>
            <a:r>
              <a:rPr lang="fr-FR" altLang="fr-FR" sz="2800" b="1" dirty="0">
                <a:solidFill>
                  <a:srgbClr val="FF0000"/>
                </a:solidFill>
              </a:rPr>
              <a:t>problème </a:t>
            </a:r>
            <a:r>
              <a:rPr lang="fr-FR" altLang="fr-FR" sz="2800" b="1" dirty="0" smtClean="0">
                <a:solidFill>
                  <a:srgbClr val="FF0000"/>
                </a:solidFill>
              </a:rPr>
              <a:t>bien défini</a:t>
            </a:r>
            <a:r>
              <a:rPr lang="fr-FR" altLang="fr-FR" sz="2800" b="1" dirty="0" smtClean="0">
                <a:solidFill>
                  <a:srgbClr val="002060"/>
                </a:solidFill>
              </a:rPr>
              <a:t>, sous peine d’obtenir de mauvais résultats, voir d’obtenir des comportements racistes, sexistes, discriminatoires de la part de notre modèle.</a:t>
            </a:r>
            <a:endParaRPr lang="fr-FR" altLang="fr-F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38" y="1389931"/>
            <a:ext cx="1652973" cy="220680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2" t="28685" r="31544" b="36292"/>
          <a:stretch/>
        </p:blipFill>
        <p:spPr>
          <a:xfrm>
            <a:off x="8904484" y="4067142"/>
            <a:ext cx="1846053" cy="170803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19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13" y="4422491"/>
            <a:ext cx="2639373" cy="142196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32" y="2150993"/>
            <a:ext cx="3400159" cy="8393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6" y="1405148"/>
            <a:ext cx="1503895" cy="11655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2" y="1725807"/>
            <a:ext cx="2151841" cy="215184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43"/>
          <a:stretch/>
        </p:blipFill>
        <p:spPr>
          <a:xfrm>
            <a:off x="1134622" y="3544062"/>
            <a:ext cx="2310865" cy="2754189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>
            <a:off x="5512444" y="1389931"/>
            <a:ext cx="1920660" cy="2206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532956" y="1189603"/>
            <a:ext cx="204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Préparation des données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5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17275" y="1380866"/>
            <a:ext cx="6898257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b="1" dirty="0" smtClean="0">
                <a:solidFill>
                  <a:srgbClr val="002060"/>
                </a:solidFill>
              </a:rPr>
              <a:t>Introduction au Data Mining </a:t>
            </a:r>
            <a:r>
              <a:rPr lang="fr-FR" sz="2000" b="1" dirty="0" smtClean="0">
                <a:solidFill>
                  <a:srgbClr val="002060"/>
                </a:solidFill>
              </a:rPr>
              <a:t>(part I)</a:t>
            </a: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>
                <a:solidFill>
                  <a:srgbClr val="002060"/>
                </a:solidFill>
              </a:rPr>
              <a:t>Introduction au Data </a:t>
            </a:r>
            <a:r>
              <a:rPr lang="fr-FR" sz="2800" b="1" dirty="0" smtClean="0">
                <a:solidFill>
                  <a:srgbClr val="002060"/>
                </a:solidFill>
              </a:rPr>
              <a:t>Mining </a:t>
            </a:r>
            <a:r>
              <a:rPr lang="fr-FR" sz="2000" b="1" dirty="0" smtClean="0">
                <a:solidFill>
                  <a:srgbClr val="002060"/>
                </a:solidFill>
              </a:rPr>
              <a:t>(part II)</a:t>
            </a:r>
            <a:endParaRPr lang="fr-FR" sz="20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err="1" smtClean="0">
                <a:solidFill>
                  <a:srgbClr val="002060"/>
                </a:solidFill>
              </a:rPr>
              <a:t>Text</a:t>
            </a:r>
            <a:r>
              <a:rPr lang="fr-FR" sz="2800" b="1" dirty="0" smtClean="0">
                <a:solidFill>
                  <a:srgbClr val="002060"/>
                </a:solidFill>
              </a:rPr>
              <a:t> Mining</a:t>
            </a: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smtClean="0">
                <a:solidFill>
                  <a:srgbClr val="002060"/>
                </a:solidFill>
              </a:rPr>
              <a:t>Réseau de Neurones</a:t>
            </a: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smtClean="0">
                <a:solidFill>
                  <a:srgbClr val="002060"/>
                </a:solidFill>
              </a:rPr>
              <a:t>N</a:t>
            </a:r>
            <a:r>
              <a:rPr lang="fr-FR" sz="2400" b="1" dirty="0" smtClean="0">
                <a:solidFill>
                  <a:srgbClr val="002060"/>
                </a:solidFill>
              </a:rPr>
              <a:t>atural </a:t>
            </a:r>
            <a:r>
              <a:rPr lang="fr-FR" sz="2800" b="1" dirty="0" err="1" smtClean="0">
                <a:solidFill>
                  <a:srgbClr val="002060"/>
                </a:solidFill>
              </a:rPr>
              <a:t>L</a:t>
            </a:r>
            <a:r>
              <a:rPr lang="fr-FR" sz="2400" b="1" dirty="0" err="1" smtClean="0">
                <a:solidFill>
                  <a:srgbClr val="002060"/>
                </a:solidFill>
              </a:rPr>
              <a:t>anguage</a:t>
            </a:r>
            <a:r>
              <a:rPr lang="fr-FR" sz="2400" b="1" dirty="0" smtClean="0">
                <a:solidFill>
                  <a:srgbClr val="002060"/>
                </a:solidFill>
              </a:rPr>
              <a:t> </a:t>
            </a:r>
            <a:r>
              <a:rPr lang="fr-FR" sz="2800" b="1" dirty="0" err="1" smtClean="0">
                <a:solidFill>
                  <a:srgbClr val="002060"/>
                </a:solidFill>
              </a:rPr>
              <a:t>P</a:t>
            </a:r>
            <a:r>
              <a:rPr lang="fr-FR" sz="2400" b="1" dirty="0" err="1" smtClean="0">
                <a:solidFill>
                  <a:srgbClr val="002060"/>
                </a:solidFill>
              </a:rPr>
              <a:t>rocessing</a:t>
            </a:r>
            <a:endParaRPr lang="fr-FR" sz="2400" b="1" dirty="0" smtClean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smtClean="0">
                <a:solidFill>
                  <a:srgbClr val="002060"/>
                </a:solidFill>
              </a:rPr>
              <a:t>Computer Vision</a:t>
            </a: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err="1" smtClean="0">
                <a:solidFill>
                  <a:srgbClr val="002060"/>
                </a:solidFill>
              </a:rPr>
              <a:t>SotA</a:t>
            </a:r>
            <a:endParaRPr lang="fr-FR" sz="2800" b="1" dirty="0" smtClean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sz="1600" b="1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b="1" dirty="0" smtClean="0">
                <a:solidFill>
                  <a:srgbClr val="002060"/>
                </a:solidFill>
              </a:rPr>
              <a:t>Compétition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079" y="1043360"/>
            <a:ext cx="1389302" cy="185479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7945">
            <a:off x="6390625" y="3394509"/>
            <a:ext cx="2713575" cy="265930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559396" y="6419396"/>
            <a:ext cx="550962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cours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03" y="3190937"/>
            <a:ext cx="3140511" cy="7752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16" y="2551161"/>
            <a:ext cx="2091173" cy="112661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19963" r="52466" b="22470"/>
          <a:stretch/>
        </p:blipFill>
        <p:spPr>
          <a:xfrm>
            <a:off x="4495963" y="4763644"/>
            <a:ext cx="1958731" cy="20303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66" y="5213879"/>
            <a:ext cx="2815299" cy="153350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79" y="1374629"/>
            <a:ext cx="1420300" cy="14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20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-3103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18581" y="2667188"/>
            <a:ext cx="9980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Documentation </a:t>
            </a:r>
            <a:r>
              <a:rPr lang="fr-FR" b="1" dirty="0"/>
              <a:t>Pandas: </a:t>
            </a:r>
            <a:r>
              <a:rPr lang="fr-FR" b="1" dirty="0" smtClean="0"/>
              <a:t>     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pandas.pydata.org/docs/reference/frame.html</a:t>
            </a:r>
            <a:endParaRPr lang="fr-FR" dirty="0" smtClean="0"/>
          </a:p>
          <a:p>
            <a:endParaRPr lang="fr-FR" dirty="0"/>
          </a:p>
          <a:p>
            <a:r>
              <a:rPr lang="fr-FR" b="1" dirty="0" smtClean="0"/>
              <a:t>10 min Pandas:                      </a:t>
            </a:r>
            <a:r>
              <a:rPr lang="fr-FR" dirty="0" smtClean="0"/>
              <a:t>https</a:t>
            </a:r>
            <a:r>
              <a:rPr lang="fr-FR" dirty="0"/>
              <a:t>://pandas.pydata.org/pandas-docs/stable/user_guide/10min.html</a:t>
            </a:r>
            <a:endParaRPr lang="fr-FR" dirty="0" smtClean="0"/>
          </a:p>
          <a:p>
            <a:endParaRPr lang="fr-FR" b="1" dirty="0"/>
          </a:p>
          <a:p>
            <a:r>
              <a:rPr lang="fr-FR" b="1" dirty="0" smtClean="0"/>
              <a:t>Pandas </a:t>
            </a:r>
            <a:r>
              <a:rPr lang="fr-FR" b="1" dirty="0" err="1"/>
              <a:t>c</a:t>
            </a:r>
            <a:r>
              <a:rPr lang="fr-FR" b="1" dirty="0" err="1" smtClean="0"/>
              <a:t>heat</a:t>
            </a:r>
            <a:r>
              <a:rPr lang="fr-FR" b="1" dirty="0" smtClean="0"/>
              <a:t> </a:t>
            </a:r>
            <a:r>
              <a:rPr lang="fr-FR" b="1" dirty="0" err="1" smtClean="0"/>
              <a:t>sheet</a:t>
            </a:r>
            <a:r>
              <a:rPr lang="fr-FR" b="1" dirty="0" smtClean="0"/>
              <a:t>:              </a:t>
            </a:r>
            <a:r>
              <a:rPr lang="fr-FR" dirty="0">
                <a:hlinkClick r:id="rId4"/>
              </a:rPr>
              <a:t>https://</a:t>
            </a:r>
            <a:r>
              <a:rPr lang="fr-FR" dirty="0" smtClean="0">
                <a:hlinkClick r:id="rId4"/>
              </a:rPr>
              <a:t>pandas.pydata.org/Pandas_Cheat_Sheet.pdf</a:t>
            </a:r>
            <a:endParaRPr lang="fr-FR" dirty="0" smtClean="0"/>
          </a:p>
          <a:p>
            <a:endParaRPr lang="fr-FR" b="1" dirty="0"/>
          </a:p>
          <a:p>
            <a:r>
              <a:rPr lang="fr-FR" b="1" dirty="0" smtClean="0"/>
              <a:t>Python </a:t>
            </a:r>
            <a:r>
              <a:rPr lang="fr-FR" b="1" dirty="0" err="1" smtClean="0"/>
              <a:t>cheat</a:t>
            </a:r>
            <a:r>
              <a:rPr lang="fr-FR" b="1" dirty="0" smtClean="0"/>
              <a:t> </a:t>
            </a:r>
            <a:r>
              <a:rPr lang="fr-FR" b="1" dirty="0" err="1" smtClean="0"/>
              <a:t>sheet</a:t>
            </a:r>
            <a:r>
              <a:rPr lang="fr-FR" b="1" dirty="0" smtClean="0"/>
              <a:t>:              </a:t>
            </a:r>
            <a:r>
              <a:rPr lang="fr-FR" dirty="0" smtClean="0"/>
              <a:t>https</a:t>
            </a:r>
            <a:r>
              <a:rPr lang="fr-FR" dirty="0"/>
              <a:t>://www.pythoncheatsheet.org/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855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21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-3103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82185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225580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au Data Mining</a:t>
            </a:r>
          </a:p>
          <a:p>
            <a:pPr algn="ctr"/>
            <a:r>
              <a:rPr lang="fr-FR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</a:t>
            </a:r>
            <a:endParaRPr lang="fr-FR" sz="4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899999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899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10" y="4056409"/>
            <a:ext cx="3514725" cy="1295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628" y="3698948"/>
            <a:ext cx="3764130" cy="20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4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Histoire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30" y="1140370"/>
            <a:ext cx="111595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Depuis longtemps, l’Homme </a:t>
            </a:r>
            <a:r>
              <a:rPr lang="fr-FR" sz="2800" b="1" dirty="0" smtClean="0">
                <a:solidFill>
                  <a:srgbClr val="FF0000"/>
                </a:solidFill>
              </a:rPr>
              <a:t>collecte des données</a:t>
            </a:r>
            <a:r>
              <a:rPr lang="fr-FR" sz="2800" b="1" dirty="0" smtClean="0">
                <a:solidFill>
                  <a:srgbClr val="002060"/>
                </a:solidFill>
              </a:rPr>
              <a:t> afin de l’aider dans sa </a:t>
            </a:r>
            <a:r>
              <a:rPr lang="fr-FR" sz="2800" b="1" dirty="0" smtClean="0">
                <a:solidFill>
                  <a:srgbClr val="FF0000"/>
                </a:solidFill>
              </a:rPr>
              <a:t>prise de décision</a:t>
            </a:r>
            <a:r>
              <a:rPr lang="fr-FR" sz="2800" b="1" dirty="0" smtClean="0">
                <a:solidFill>
                  <a:srgbClr val="002060"/>
                </a:solidFill>
              </a:rPr>
              <a:t>:</a:t>
            </a:r>
            <a:endParaRPr lang="fr-FR" sz="2800" b="1" dirty="0">
              <a:solidFill>
                <a:srgbClr val="00206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26736" y="2449902"/>
            <a:ext cx="107687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2060"/>
                </a:solidFill>
              </a:rPr>
              <a:t>2000 avant J-C: l’empereur de Chine Yao recense les récoltes.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2060"/>
                </a:solidFill>
              </a:rPr>
              <a:t>5</a:t>
            </a:r>
            <a:r>
              <a:rPr lang="fr-FR" sz="2000" baseline="30000" dirty="0" smtClean="0">
                <a:solidFill>
                  <a:srgbClr val="002060"/>
                </a:solidFill>
              </a:rPr>
              <a:t>e</a:t>
            </a:r>
            <a:r>
              <a:rPr lang="fr-FR" sz="2000" dirty="0" smtClean="0">
                <a:solidFill>
                  <a:srgbClr val="002060"/>
                </a:solidFill>
              </a:rPr>
              <a:t> siècle avec J-C: le pharaon Amasis organise le recensement de sa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2060"/>
                </a:solidFill>
              </a:rPr>
              <a:t>17</a:t>
            </a:r>
            <a:r>
              <a:rPr lang="fr-FR" sz="2000" baseline="30000" dirty="0" smtClean="0">
                <a:solidFill>
                  <a:srgbClr val="002060"/>
                </a:solidFill>
              </a:rPr>
              <a:t>e</a:t>
            </a:r>
            <a:r>
              <a:rPr lang="fr-FR" sz="2000" dirty="0" smtClean="0">
                <a:solidFill>
                  <a:srgbClr val="002060"/>
                </a:solidFill>
              </a:rPr>
              <a:t> siècle: </a:t>
            </a:r>
            <a:r>
              <a:rPr lang="fr-FR" sz="2000" dirty="0">
                <a:solidFill>
                  <a:srgbClr val="002060"/>
                </a:solidFill>
              </a:rPr>
              <a:t>John Graunt analyse la mortalité des habitants de Londres et essaie prédire les foyers d’infections de la peste bubonique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2060"/>
                </a:solidFill>
              </a:rPr>
              <a:t>18</a:t>
            </a:r>
            <a:r>
              <a:rPr lang="fr-FR" sz="2000" baseline="30000" dirty="0" smtClean="0">
                <a:solidFill>
                  <a:srgbClr val="002060"/>
                </a:solidFill>
              </a:rPr>
              <a:t>e</a:t>
            </a:r>
            <a:r>
              <a:rPr lang="fr-FR" sz="2000" dirty="0" smtClean="0">
                <a:solidFill>
                  <a:srgbClr val="002060"/>
                </a:solidFill>
              </a:rPr>
              <a:t> siècle: </a:t>
            </a:r>
            <a:r>
              <a:rPr lang="fr-FR" sz="2000" dirty="0">
                <a:solidFill>
                  <a:srgbClr val="002060"/>
                </a:solidFill>
              </a:rPr>
              <a:t>Thomas Bayes rédige le théorème de </a:t>
            </a:r>
            <a:r>
              <a:rPr lang="fr-FR" sz="2000" dirty="0" smtClean="0">
                <a:solidFill>
                  <a:srgbClr val="002060"/>
                </a:solidFill>
              </a:rPr>
              <a:t>Bayes permet de déterminer la probabilité qu’un évènement peut avoir lieu à partir d’un autre évènement qui se réalise.</a:t>
            </a:r>
            <a:endParaRPr lang="fr-FR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20</a:t>
            </a:r>
            <a:r>
              <a:rPr lang="fr-FR" sz="2000" baseline="30000" dirty="0">
                <a:solidFill>
                  <a:srgbClr val="002060"/>
                </a:solidFill>
              </a:rPr>
              <a:t>e</a:t>
            </a:r>
            <a:r>
              <a:rPr lang="fr-FR" sz="2000" dirty="0">
                <a:solidFill>
                  <a:srgbClr val="002060"/>
                </a:solidFill>
              </a:rPr>
              <a:t> siècle: La médecine va </a:t>
            </a:r>
            <a:r>
              <a:rPr lang="fr-FR" sz="2000" dirty="0" smtClean="0">
                <a:solidFill>
                  <a:srgbClr val="002060"/>
                </a:solidFill>
              </a:rPr>
              <a:t>développer </a:t>
            </a:r>
            <a:r>
              <a:rPr lang="fr-FR" sz="2000" dirty="0">
                <a:solidFill>
                  <a:srgbClr val="002060"/>
                </a:solidFill>
              </a:rPr>
              <a:t>la statistique inférentielle. Elle permet de déterminer les caractéristiques d’une population à partir d’un sous ensemble plus petit de cette dernière</a:t>
            </a:r>
            <a:r>
              <a:rPr lang="fr-FR" sz="2000" dirty="0" smtClean="0">
                <a:solidFill>
                  <a:srgbClr val="002060"/>
                </a:solidFill>
              </a:rPr>
              <a:t>.</a:t>
            </a:r>
            <a:endParaRPr lang="fr-FR" sz="2000" dirty="0">
              <a:solidFill>
                <a:srgbClr val="002060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543464" y="2355012"/>
            <a:ext cx="10852030" cy="2234241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43464" y="4722912"/>
            <a:ext cx="10852030" cy="781412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43464" y="5700363"/>
            <a:ext cx="10852030" cy="781412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0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5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Aujourd’hui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30" y="1140370"/>
            <a:ext cx="111595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La création de données ne cesse d’augmenter:</a:t>
            </a:r>
            <a:endParaRPr lang="fr-FR" sz="2800" b="1" dirty="0">
              <a:solidFill>
                <a:srgbClr val="00206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45" y="1917044"/>
            <a:ext cx="9367158" cy="450235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6488668"/>
            <a:ext cx="40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98979D"/>
                </a:solidFill>
              </a:rPr>
              <a:t>1 </a:t>
            </a:r>
            <a:r>
              <a:rPr lang="fr-FR" dirty="0" err="1" smtClean="0">
                <a:solidFill>
                  <a:srgbClr val="98979D"/>
                </a:solidFill>
              </a:rPr>
              <a:t>zetabyte</a:t>
            </a:r>
            <a:r>
              <a:rPr lang="fr-FR" dirty="0" smtClean="0">
                <a:solidFill>
                  <a:srgbClr val="98979D"/>
                </a:solidFill>
              </a:rPr>
              <a:t> = 1000 milliard de </a:t>
            </a:r>
            <a:r>
              <a:rPr lang="fr-FR" dirty="0" err="1" smtClean="0">
                <a:solidFill>
                  <a:srgbClr val="98979D"/>
                </a:solidFill>
              </a:rPr>
              <a:t>gigabyte</a:t>
            </a:r>
            <a:endParaRPr lang="fr-FR" dirty="0">
              <a:solidFill>
                <a:srgbClr val="98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Aujourd’hui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30" y="1140370"/>
            <a:ext cx="111595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Avec des ordinateurs toujours plus performant:</a:t>
            </a:r>
            <a:endParaRPr lang="fr-FR" sz="2800" b="1" dirty="0">
              <a:solidFill>
                <a:srgbClr val="00206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55" y="1825826"/>
            <a:ext cx="8476889" cy="45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7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Aujourd’hui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30" y="1140370"/>
            <a:ext cx="111595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Et à des coups de plus en plus faible:</a:t>
            </a:r>
            <a:endParaRPr lang="fr-FR" sz="2800" b="1" dirty="0">
              <a:solidFill>
                <a:srgbClr val="00206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777041" y="1720207"/>
            <a:ext cx="8807570" cy="4922133"/>
            <a:chOff x="1785668" y="1720207"/>
            <a:chExt cx="8807570" cy="492213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" t="26038" r="1780" b="2191"/>
            <a:stretch/>
          </p:blipFill>
          <p:spPr>
            <a:xfrm>
              <a:off x="1785668" y="1720207"/>
              <a:ext cx="8807570" cy="4922133"/>
            </a:xfrm>
            <a:prstGeom prst="rect">
              <a:avLst/>
            </a:prstGeom>
          </p:spPr>
        </p:pic>
        <p:sp>
          <p:nvSpPr>
            <p:cNvPr id="5" name="Rectangle à coins arrondis 4"/>
            <p:cNvSpPr/>
            <p:nvPr/>
          </p:nvSpPr>
          <p:spPr>
            <a:xfrm>
              <a:off x="8431191" y="4356339"/>
              <a:ext cx="1889185" cy="465826"/>
            </a:xfrm>
            <a:prstGeom prst="round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8439817" y="5115557"/>
              <a:ext cx="1889185" cy="631935"/>
            </a:xfrm>
            <a:prstGeom prst="roundRect">
              <a:avLst/>
            </a:pr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8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002060"/>
                </a:solidFill>
              </a:rPr>
              <a:t>Ces différentes évolutions nous amènent aujourd’hui à devoir traiter de grandes </a:t>
            </a:r>
            <a:r>
              <a:rPr lang="fr-FR" sz="2800" b="1" dirty="0" smtClean="0">
                <a:solidFill>
                  <a:srgbClr val="92D050"/>
                </a:solidFill>
              </a:rPr>
              <a:t>quantités</a:t>
            </a:r>
            <a:r>
              <a:rPr lang="fr-FR" sz="2800" b="1" dirty="0" smtClean="0">
                <a:solidFill>
                  <a:srgbClr val="002060"/>
                </a:solidFill>
              </a:rPr>
              <a:t> d’informations </a:t>
            </a:r>
            <a:r>
              <a:rPr lang="fr-FR" sz="2800" b="1" dirty="0" smtClean="0">
                <a:solidFill>
                  <a:srgbClr val="00B0F0"/>
                </a:solidFill>
              </a:rPr>
              <a:t>variées</a:t>
            </a:r>
            <a:r>
              <a:rPr lang="fr-FR" sz="2800" b="1" dirty="0" smtClean="0">
                <a:solidFill>
                  <a:srgbClr val="002060"/>
                </a:solidFill>
              </a:rPr>
              <a:t> </a:t>
            </a:r>
            <a:r>
              <a:rPr lang="fr-FR" sz="2800" b="1" dirty="0" smtClean="0">
                <a:solidFill>
                  <a:srgbClr val="FFC000"/>
                </a:solidFill>
              </a:rPr>
              <a:t>rapidement</a:t>
            </a:r>
            <a:r>
              <a:rPr lang="fr-FR" sz="2800" b="1" dirty="0" smtClean="0">
                <a:solidFill>
                  <a:srgbClr val="002060"/>
                </a:solidFill>
              </a:rPr>
              <a:t>. Ce sont ces 3 termes qui définissent le </a:t>
            </a:r>
            <a:r>
              <a:rPr lang="fr-FR" sz="2800" b="1" dirty="0" err="1" smtClean="0">
                <a:solidFill>
                  <a:srgbClr val="002060"/>
                </a:solidFill>
              </a:rPr>
              <a:t>Big</a:t>
            </a:r>
            <a:r>
              <a:rPr lang="fr-FR" sz="2800" b="1" dirty="0" smtClean="0">
                <a:solidFill>
                  <a:srgbClr val="002060"/>
                </a:solidFill>
              </a:rPr>
              <a:t> Data, appelé en anglais les 3V: </a:t>
            </a:r>
            <a:r>
              <a:rPr lang="fr-FR" sz="2800" b="1" dirty="0" err="1" smtClean="0">
                <a:solidFill>
                  <a:srgbClr val="92D050"/>
                </a:solidFill>
              </a:rPr>
              <a:t>Volumetry</a:t>
            </a:r>
            <a:r>
              <a:rPr lang="fr-FR" sz="2800" b="1" dirty="0" smtClean="0">
                <a:solidFill>
                  <a:srgbClr val="92D050"/>
                </a:solidFill>
              </a:rPr>
              <a:t>, </a:t>
            </a:r>
            <a:r>
              <a:rPr lang="fr-FR" sz="2800" b="1" dirty="0" err="1" smtClean="0">
                <a:solidFill>
                  <a:srgbClr val="FFC000"/>
                </a:solidFill>
              </a:rPr>
              <a:t>Velocity</a:t>
            </a:r>
            <a:r>
              <a:rPr lang="fr-FR" sz="2800" b="1" dirty="0" smtClean="0">
                <a:solidFill>
                  <a:srgbClr val="FFC000"/>
                </a:solidFill>
              </a:rPr>
              <a:t>, </a:t>
            </a:r>
            <a:r>
              <a:rPr lang="fr-FR" sz="2800" b="1" dirty="0" err="1" smtClean="0">
                <a:solidFill>
                  <a:srgbClr val="00B0F0"/>
                </a:solidFill>
              </a:rPr>
              <a:t>Variety</a:t>
            </a:r>
            <a:endParaRPr lang="fr-FR" sz="2800" b="1" dirty="0">
              <a:solidFill>
                <a:srgbClr val="00B0F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490158" y="2550976"/>
            <a:ext cx="7211684" cy="4091364"/>
            <a:chOff x="1785668" y="1720207"/>
            <a:chExt cx="8807570" cy="4922133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" t="26038" r="1780" b="2191"/>
            <a:stretch/>
          </p:blipFill>
          <p:spPr>
            <a:xfrm>
              <a:off x="1785668" y="1720207"/>
              <a:ext cx="8807570" cy="4922133"/>
            </a:xfrm>
            <a:prstGeom prst="rect">
              <a:avLst/>
            </a:prstGeom>
          </p:spPr>
        </p:pic>
        <p:sp>
          <p:nvSpPr>
            <p:cNvPr id="21" name="Rectangle à coins arrondis 20"/>
            <p:cNvSpPr/>
            <p:nvPr/>
          </p:nvSpPr>
          <p:spPr>
            <a:xfrm>
              <a:off x="8439817" y="3422315"/>
              <a:ext cx="1889184" cy="631176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8439817" y="4053493"/>
              <a:ext cx="1889184" cy="304380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629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367158" y="6419396"/>
            <a:ext cx="2743200" cy="365125"/>
          </a:xfrm>
        </p:spPr>
        <p:txBody>
          <a:bodyPr/>
          <a:lstStyle/>
          <a:p>
            <a:fld id="{9FD67520-75FA-421F-9AC7-CB7504B4F582}" type="slidenum">
              <a:rPr lang="fr-FR" smtClean="0"/>
              <a:t>9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97782"/>
            <a:ext cx="12192000" cy="324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12192000" cy="7073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98408" y="30517"/>
            <a:ext cx="12192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</a:t>
            </a:r>
            <a:endParaRPr lang="fr-FR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6429" y="1140370"/>
            <a:ext cx="1169741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Le Data Mining </a:t>
            </a:r>
            <a:r>
              <a:rPr lang="fr-FR" sz="2800" b="1" dirty="0" smtClean="0">
                <a:solidFill>
                  <a:srgbClr val="002060"/>
                </a:solidFill>
              </a:rPr>
              <a:t>va donc regrouper un </a:t>
            </a:r>
            <a:r>
              <a:rPr lang="fr-FR" sz="2800" b="1" dirty="0" smtClean="0">
                <a:solidFill>
                  <a:srgbClr val="FF0000"/>
                </a:solidFill>
              </a:rPr>
              <a:t>ensemble de techniques</a:t>
            </a:r>
            <a:r>
              <a:rPr lang="fr-FR" sz="2800" b="1" dirty="0" smtClean="0">
                <a:solidFill>
                  <a:srgbClr val="002060"/>
                </a:solidFill>
              </a:rPr>
              <a:t> qui vont permettre d’</a:t>
            </a:r>
            <a:r>
              <a:rPr lang="fr-FR" sz="2800" b="1" dirty="0" smtClean="0">
                <a:solidFill>
                  <a:srgbClr val="FF0000"/>
                </a:solidFill>
              </a:rPr>
              <a:t>extraire de l’information </a:t>
            </a:r>
            <a:r>
              <a:rPr lang="fr-FR" sz="2800" b="1" dirty="0" smtClean="0">
                <a:solidFill>
                  <a:srgbClr val="002060"/>
                </a:solidFill>
              </a:rPr>
              <a:t>des données. </a:t>
            </a:r>
          </a:p>
          <a:p>
            <a:r>
              <a:rPr lang="fr-FR" sz="2800" b="1" dirty="0" smtClean="0">
                <a:solidFill>
                  <a:srgbClr val="002060"/>
                </a:solidFill>
              </a:rPr>
              <a:t>Cette information sera ensuite transformer en </a:t>
            </a:r>
            <a:r>
              <a:rPr lang="fr-FR" sz="2800" b="1" dirty="0" smtClean="0">
                <a:solidFill>
                  <a:srgbClr val="FF0000"/>
                </a:solidFill>
              </a:rPr>
              <a:t>connaissance</a:t>
            </a:r>
            <a:r>
              <a:rPr lang="fr-FR" sz="2800" b="1" dirty="0" smtClean="0">
                <a:solidFill>
                  <a:srgbClr val="002060"/>
                </a:solidFill>
              </a:rPr>
              <a:t> par l’humain et va l’</a:t>
            </a:r>
            <a:r>
              <a:rPr lang="fr-FR" sz="2800" b="1" dirty="0" smtClean="0">
                <a:solidFill>
                  <a:srgbClr val="FF0000"/>
                </a:solidFill>
              </a:rPr>
              <a:t>aider </a:t>
            </a:r>
            <a:r>
              <a:rPr lang="fr-FR" sz="2800" b="1" dirty="0" smtClean="0">
                <a:solidFill>
                  <a:srgbClr val="002060"/>
                </a:solidFill>
              </a:rPr>
              <a:t>dans sa prise de décision.</a:t>
            </a:r>
            <a:endParaRPr lang="fr-FR" sz="2800" b="1" dirty="0">
              <a:solidFill>
                <a:srgbClr val="00B0F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4" b="13208"/>
          <a:stretch/>
        </p:blipFill>
        <p:spPr>
          <a:xfrm>
            <a:off x="4289350" y="3075012"/>
            <a:ext cx="3613300" cy="352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930</Words>
  <Application>Microsoft Office PowerPoint</Application>
  <PresentationFormat>Grand écran</PresentationFormat>
  <Paragraphs>172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Keyrus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Leo Delecourt</dc:creator>
  <cp:lastModifiedBy>Leo Delecourt</cp:lastModifiedBy>
  <cp:revision>184</cp:revision>
  <dcterms:created xsi:type="dcterms:W3CDTF">2020-11-19T09:55:00Z</dcterms:created>
  <dcterms:modified xsi:type="dcterms:W3CDTF">2022-02-01T20:58:20Z</dcterms:modified>
</cp:coreProperties>
</file>